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28"/>
  </p:notesMasterIdLst>
  <p:sldIdLst>
    <p:sldId id="256" r:id="rId5"/>
    <p:sldId id="257" r:id="rId6"/>
    <p:sldId id="270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6" r:id="rId16"/>
    <p:sldId id="268" r:id="rId17"/>
    <p:sldId id="273" r:id="rId18"/>
    <p:sldId id="272" r:id="rId19"/>
    <p:sldId id="271" r:id="rId20"/>
    <p:sldId id="274" r:id="rId21"/>
    <p:sldId id="275" r:id="rId22"/>
    <p:sldId id="276" r:id="rId23"/>
    <p:sldId id="278" r:id="rId24"/>
    <p:sldId id="277" r:id="rId25"/>
    <p:sldId id="279" r:id="rId26"/>
    <p:sldId id="269" r:id="rId27"/>
  </p:sldIdLst>
  <p:sldSz cx="9144000" cy="5143500" type="screen16x9"/>
  <p:notesSz cx="6858000" cy="9144000"/>
  <p:embeddedFontLst>
    <p:embeddedFont>
      <p:font typeface="Inter Medium" panose="02000503000000020004" pitchFamily="2" charset="0"/>
      <p:regular r:id="rId29"/>
      <p:bold r:id="rId30"/>
      <p:italic r:id="rId31"/>
    </p:embeddedFont>
    <p:embeddedFont>
      <p:font typeface="Lato Light" panose="020F0302020204030204" pitchFamily="34" charset="0"/>
      <p:regular r:id="rId32"/>
      <p:bold r:id="rId33"/>
      <p:italic r:id="rId34"/>
      <p:boldItalic r:id="rId35"/>
    </p:embeddedFont>
    <p:embeddedFont>
      <p:font typeface="Libre Baskerville" panose="02000000000000000000" pitchFamily="2" charset="0"/>
      <p:regular r:id="rId36"/>
      <p:bold r:id="rId37"/>
      <p:italic r:id="rId38"/>
    </p:embeddedFont>
    <p:embeddedFont>
      <p:font typeface="Merriweather" pitchFamily="2" charset="77"/>
      <p:regular r:id="rId39"/>
      <p:bold r:id="rId40"/>
      <p:italic r:id="rId41"/>
      <p:boldItalic r:id="rId42"/>
    </p:embeddedFont>
    <p:embeddedFont>
      <p:font typeface="Montserrat" pitchFamily="2" charset="77"/>
      <p:regular r:id="rId43"/>
      <p:bold r:id="rId44"/>
      <p:italic r:id="rId45"/>
      <p:boldItalic r:id="rId46"/>
    </p:embeddedFont>
    <p:embeddedFont>
      <p:font typeface="Oswald" pitchFamily="2" charset="77"/>
      <p:regular r:id="rId47"/>
      <p:bold r:id="rId48"/>
    </p:embeddedFont>
    <p:embeddedFont>
      <p:font typeface="Poppins" pitchFamily="2" charset="77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267B40-5DAB-48D4-A099-E8251226A0EE}">
  <a:tblStyle styleId="{70267B40-5DAB-48D4-A099-E8251226A0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2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6.xml"/><Relationship Id="rId41" Type="http://schemas.openxmlformats.org/officeDocument/2006/relationships/font" Target="fonts/font13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b657a67a7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bb657a67a7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b657a67a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bb657a67a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bb657a67a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bb657a67a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bb657a67a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bb657a67a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bb657a67a7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bb657a67a7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594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98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250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33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358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43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b657a67a7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bb657a67a7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2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03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711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bb657a67a7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bb657a67a7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AB6B2C0F-496B-C315-E5A0-CFD7AF63C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b657a67a7_0_52:notes">
            <a:extLst>
              <a:ext uri="{FF2B5EF4-FFF2-40B4-BE49-F238E27FC236}">
                <a16:creationId xmlns:a16="http://schemas.microsoft.com/office/drawing/2014/main" id="{CF8389F7-2BB6-954F-B0EB-E0458DAF0B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bb657a67a7_0_52:notes">
            <a:extLst>
              <a:ext uri="{FF2B5EF4-FFF2-40B4-BE49-F238E27FC236}">
                <a16:creationId xmlns:a16="http://schemas.microsoft.com/office/drawing/2014/main" id="{935C28F2-134D-1728-9659-50385AFDC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18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SLIDES_API2246521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SLIDES_API2246521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22465218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22465218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SLIDES_API22465218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SLIDES_API22465218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SLIDES_API22465218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SLIDES_API22465218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SLIDES_API22465218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SLIDES_API22465218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SLIDES_API22465218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SLIDES_API22465218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>
  <p:cSld name="TITLE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2902137" y="2119803"/>
            <a:ext cx="1623326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3736306" y="1917865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57" name="Google Shape;157;p27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158" name="Google Shape;158;p27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3102287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168" name="Google Shape;168;p27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6" name="Google Shape;176;p28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28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>
            <a:spLocks noGrp="1"/>
          </p:cNvSpPr>
          <p:nvPr>
            <p:ph type="pic" idx="2"/>
          </p:nvPr>
        </p:nvSpPr>
        <p:spPr>
          <a:xfrm>
            <a:off x="5711758" y="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6"/>
          <p:cNvSpPr>
            <a:spLocks noGrp="1"/>
          </p:cNvSpPr>
          <p:nvPr>
            <p:ph type="pic" idx="2"/>
          </p:nvPr>
        </p:nvSpPr>
        <p:spPr>
          <a:xfrm>
            <a:off x="0" y="10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7"/>
          <p:cNvSpPr>
            <a:spLocks noGrp="1"/>
          </p:cNvSpPr>
          <p:nvPr>
            <p:ph type="pic" idx="2"/>
          </p:nvPr>
        </p:nvSpPr>
        <p:spPr>
          <a:xfrm>
            <a:off x="0" y="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7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3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8"/>
          <p:cNvSpPr>
            <a:spLocks noGrp="1"/>
          </p:cNvSpPr>
          <p:nvPr>
            <p:ph type="pic" idx="2"/>
          </p:nvPr>
        </p:nvSpPr>
        <p:spPr>
          <a:xfrm>
            <a:off x="5711663" y="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8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3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9"/>
          <p:cNvSpPr>
            <a:spLocks noGrp="1"/>
          </p:cNvSpPr>
          <p:nvPr>
            <p:ph type="pic" idx="2"/>
          </p:nvPr>
        </p:nvSpPr>
        <p:spPr>
          <a:xfrm>
            <a:off x="5711663" y="10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3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4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383075" y="17983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2"/>
          </p:nvPr>
        </p:nvSpPr>
        <p:spPr>
          <a:xfrm>
            <a:off x="3284763" y="17983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3"/>
          </p:nvPr>
        </p:nvSpPr>
        <p:spPr>
          <a:xfrm>
            <a:off x="6186450" y="17983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1_1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sz="2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Netflix: Business Overview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4">
            <a:extLst>
              <a:ext uri="{FF2B5EF4-FFF2-40B4-BE49-F238E27FC236}">
                <a16:creationId xmlns:a16="http://schemas.microsoft.com/office/drawing/2014/main" id="{0E1C2412-5468-E8A7-862C-52AF11309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91" y="137148"/>
            <a:ext cx="7581159" cy="46729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/>
          <p:nvPr/>
        </p:nvSpPr>
        <p:spPr>
          <a:xfrm>
            <a:off x="6231150" y="1150775"/>
            <a:ext cx="2575200" cy="27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tx2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Competitors of Netflix: </a:t>
            </a:r>
            <a:endParaRPr sz="1300" dirty="0">
              <a:solidFill>
                <a:schemeClr val="tx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4D72B0"/>
                </a:solidFill>
                <a:latin typeface="Merriweather"/>
                <a:ea typeface="Merriweather"/>
                <a:cs typeface="Merriweather"/>
                <a:sym typeface="Merriweather"/>
              </a:rPr>
              <a:t>AT&amp;T </a:t>
            </a:r>
            <a:endParaRPr sz="1300" dirty="0">
              <a:solidFill>
                <a:srgbClr val="4D72B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DE9065"/>
                </a:solidFill>
                <a:latin typeface="Merriweather"/>
                <a:ea typeface="Merriweather"/>
                <a:cs typeface="Merriweather"/>
                <a:sym typeface="Merriweather"/>
              </a:rPr>
              <a:t>Warner Bros </a:t>
            </a:r>
            <a:endParaRPr sz="1300" dirty="0">
              <a:solidFill>
                <a:srgbClr val="DE9065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54A869"/>
                </a:solidFill>
                <a:latin typeface="Merriweather"/>
                <a:ea typeface="Merriweather"/>
                <a:cs typeface="Merriweather"/>
                <a:sym typeface="Merriweather"/>
              </a:rPr>
              <a:t>Comcast</a:t>
            </a:r>
            <a:r>
              <a:rPr lang="en" sz="1300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3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C85D61"/>
                </a:solidFill>
                <a:latin typeface="Merriweather"/>
                <a:ea typeface="Merriweather"/>
                <a:cs typeface="Merriweather"/>
                <a:sym typeface="Merriweather"/>
              </a:rPr>
              <a:t>Amazon (Prime Videos)</a:t>
            </a:r>
            <a:endParaRPr sz="1300" dirty="0">
              <a:solidFill>
                <a:srgbClr val="C85D6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9A816C"/>
                </a:solidFill>
                <a:latin typeface="Merriweather"/>
                <a:ea typeface="Merriweather"/>
                <a:cs typeface="Merriweather"/>
                <a:sym typeface="Merriweather"/>
              </a:rPr>
              <a:t>The Walt Disney Co. </a:t>
            </a:r>
            <a:endParaRPr sz="1300" dirty="0">
              <a:solidFill>
                <a:srgbClr val="9A816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75" name="Google Shape;275;p38"/>
          <p:cNvPicPr preferRelativeResize="0"/>
          <p:nvPr/>
        </p:nvPicPr>
        <p:blipFill rotWithShape="1">
          <a:blip r:embed="rId4">
            <a:alphaModFix/>
          </a:blip>
          <a:srcRect t="1160" b="-1160"/>
          <a:stretch/>
        </p:blipFill>
        <p:spPr>
          <a:xfrm>
            <a:off x="97819" y="1149912"/>
            <a:ext cx="5554933" cy="314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277473" y="242900"/>
            <a:ext cx="8528902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Competitor’s Stock Price History - Jan 1, 2020 to Jan 31, 2024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438" y="1564550"/>
            <a:ext cx="244325" cy="2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6438" y="1954737"/>
            <a:ext cx="244325" cy="248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9838" y="2321124"/>
            <a:ext cx="277500" cy="2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1488" y="3149350"/>
            <a:ext cx="334200" cy="21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857" y="1169912"/>
            <a:ext cx="277500" cy="277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3139" y="2737713"/>
            <a:ext cx="390899" cy="2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0"/>
          <p:cNvSpPr txBox="1">
            <a:spLocks noGrp="1"/>
          </p:cNvSpPr>
          <p:nvPr>
            <p:ph type="title"/>
          </p:nvPr>
        </p:nvSpPr>
        <p:spPr>
          <a:xfrm>
            <a:off x="843100" y="242900"/>
            <a:ext cx="7871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Kernel Density Estimation of Netflix Adjusted Close</a:t>
            </a:r>
            <a:endParaRPr dirty="0"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97" name="Google Shape;29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69800"/>
            <a:ext cx="5412574" cy="345666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0"/>
          <p:cNvSpPr txBox="1"/>
          <p:nvPr/>
        </p:nvSpPr>
        <p:spPr>
          <a:xfrm>
            <a:off x="5564975" y="981750"/>
            <a:ext cx="35508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4E1"/>
              </a:buClr>
              <a:buSzPts val="1300"/>
              <a:buFont typeface="Merriweather"/>
              <a:buChar char="●"/>
            </a:pPr>
            <a:r>
              <a:rPr lang="en" sz="1300" b="1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Density Peaks: </a:t>
            </a:r>
            <a:endParaRPr sz="1300" b="1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5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Indicative of the most frequent stock price intervals</a:t>
            </a:r>
            <a:endParaRPr sz="11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50" lvl="0" indent="-196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6E4E1"/>
              </a:buClr>
              <a:buSzPts val="1300"/>
              <a:buFont typeface="Merriweather"/>
              <a:buChar char="●"/>
            </a:pPr>
            <a:r>
              <a:rPr lang="en" sz="1300" b="1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Price Distribution: </a:t>
            </a:r>
            <a:endParaRPr sz="1300" b="1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00025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Provides a visual summary of price variability over time</a:t>
            </a:r>
            <a:endParaRPr sz="11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50" lvl="0" indent="-196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6E4E1"/>
              </a:buClr>
              <a:buSzPts val="1300"/>
              <a:buFont typeface="Merriweather"/>
              <a:buChar char="●"/>
            </a:pPr>
            <a:r>
              <a:rPr lang="en" sz="1300" b="1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Investor Insight: </a:t>
            </a:r>
            <a:endParaRPr sz="1300" b="1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5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Offers a glimpse into the stock’s trading density and potential investor behavior</a:t>
            </a:r>
            <a:endParaRPr sz="11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/>
        </p:nvSpPr>
        <p:spPr>
          <a:xfrm>
            <a:off x="5593325" y="1044250"/>
            <a:ext cx="35508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4E1"/>
              </a:buClr>
              <a:buSzPts val="1300"/>
              <a:buFont typeface="Merriweather"/>
              <a:buChar char="●"/>
            </a:pPr>
            <a:r>
              <a:rPr lang="en" sz="1300" b="1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Kernel Density Comparison: </a:t>
            </a:r>
            <a:endParaRPr sz="1300" b="1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5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Insight into stock price behaviors of Netflix and competitors</a:t>
            </a:r>
            <a:endParaRPr sz="11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50" lvl="0" indent="-196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6E4E1"/>
              </a:buClr>
              <a:buSzPts val="1300"/>
              <a:buFont typeface="Merriweather"/>
              <a:buChar char="●"/>
            </a:pPr>
            <a:r>
              <a:rPr lang="en" sz="1300" b="1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Volatility &amp; Stability: </a:t>
            </a:r>
            <a:endParaRPr sz="1300" b="1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00025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Peaks and spreads highlight market fluctuations</a:t>
            </a:r>
            <a:endParaRPr sz="11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50" lvl="0" indent="-196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6E4E1"/>
              </a:buClr>
              <a:buSzPts val="1300"/>
              <a:buFont typeface="Merriweather"/>
              <a:buChar char="●"/>
            </a:pPr>
            <a:r>
              <a:rPr lang="en" sz="1300" b="1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Strategic Insights: </a:t>
            </a:r>
            <a:endParaRPr sz="1300" b="1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5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Density plots reveal each firm's risk and return profile</a:t>
            </a:r>
            <a:endParaRPr sz="11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89" name="Google Shape;289;p39"/>
          <p:cNvSpPr txBox="1">
            <a:spLocks noGrp="1"/>
          </p:cNvSpPr>
          <p:nvPr>
            <p:ph type="title"/>
          </p:nvPr>
        </p:nvSpPr>
        <p:spPr>
          <a:xfrm>
            <a:off x="481750" y="242900"/>
            <a:ext cx="8662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Netflix Competitor’s Kernel Density Estimation of Adjusted Close</a:t>
            </a:r>
            <a:endParaRPr dirty="0"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0" y="1044250"/>
            <a:ext cx="5412574" cy="328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Thank you for your time and attention 🙂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4058750"/>
            <a:ext cx="666751" cy="66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3050"/>
            <a:ext cx="9144000" cy="52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1"/>
          <p:cNvSpPr txBox="1"/>
          <p:nvPr/>
        </p:nvSpPr>
        <p:spPr>
          <a:xfrm>
            <a:off x="1098125" y="2366300"/>
            <a:ext cx="425100" cy="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07" name="Google Shape;3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250" y="2325800"/>
            <a:ext cx="8190549" cy="7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1"/>
          <p:cNvSpPr txBox="1"/>
          <p:nvPr/>
        </p:nvSpPr>
        <p:spPr>
          <a:xfrm>
            <a:off x="7397800" y="2365175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Riya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09" name="Google Shape;309;p41"/>
          <p:cNvSpPr txBox="1"/>
          <p:nvPr/>
        </p:nvSpPr>
        <p:spPr>
          <a:xfrm>
            <a:off x="2246250" y="2325800"/>
            <a:ext cx="13953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Vidhi</a:t>
            </a:r>
            <a:r>
              <a:rPr lang="en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0" name="Google Shape;310;p41"/>
          <p:cNvSpPr txBox="1"/>
          <p:nvPr/>
        </p:nvSpPr>
        <p:spPr>
          <a:xfrm>
            <a:off x="3962550" y="2325800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Soham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1" name="Google Shape;311;p41"/>
          <p:cNvSpPr txBox="1"/>
          <p:nvPr/>
        </p:nvSpPr>
        <p:spPr>
          <a:xfrm>
            <a:off x="5642550" y="2367325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Sanidhya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2" name="Google Shape;312;p41"/>
          <p:cNvSpPr txBox="1"/>
          <p:nvPr/>
        </p:nvSpPr>
        <p:spPr>
          <a:xfrm>
            <a:off x="566250" y="2325800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Surya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13" name="Google Shape;31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3225" y="92513"/>
            <a:ext cx="702945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1"/>
          <p:cNvSpPr txBox="1"/>
          <p:nvPr/>
        </p:nvSpPr>
        <p:spPr>
          <a:xfrm>
            <a:off x="1804650" y="294700"/>
            <a:ext cx="56748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Who’s Presenting?</a:t>
            </a:r>
            <a:endParaRPr sz="2700" b="1">
              <a:solidFill>
                <a:srgbClr val="FF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315" name="Google Shape;31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6725" y="3083975"/>
            <a:ext cx="3630176" cy="197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-85200"/>
            <a:ext cx="9144000" cy="5226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7" name="Google Shape;317;p41"/>
          <p:cNvGraphicFramePr/>
          <p:nvPr>
            <p:extLst>
              <p:ext uri="{D42A27DB-BD31-4B8C-83A1-F6EECF244321}">
                <p14:modId xmlns:p14="http://schemas.microsoft.com/office/powerpoint/2010/main" val="1711083946"/>
              </p:ext>
            </p:extLst>
          </p:nvPr>
        </p:nvGraphicFramePr>
        <p:xfrm>
          <a:off x="77925" y="1312253"/>
          <a:ext cx="6985500" cy="2946475"/>
        </p:xfrm>
        <a:graphic>
          <a:graphicData uri="http://schemas.openxmlformats.org/drawingml/2006/table">
            <a:tbl>
              <a:tblPr>
                <a:noFill/>
                <a:tableStyleId>{70267B40-5DAB-48D4-A099-E8251226A0EE}</a:tableStyleId>
              </a:tblPr>
              <a:tblGrid>
                <a:gridCol w="116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4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4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S. No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Company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Mean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Variance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Skewness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Kurtosis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1.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AMZN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137.55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280.43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-0.30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-1.18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2.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NFLX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421.93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730.54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-0.20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-0.59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3.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T (AT&amp;T)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16.92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2.41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0.22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0.51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4.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DIS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126.20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275.47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0.49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-1.14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5.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WBD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21.88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115.21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1.75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5.15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6.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CMCSA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42.42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43.49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0.15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-0.66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18" name="Google Shape;318;p41"/>
          <p:cNvSpPr txBox="1">
            <a:spLocks noGrp="1"/>
          </p:cNvSpPr>
          <p:nvPr>
            <p:ph type="title"/>
          </p:nvPr>
        </p:nvSpPr>
        <p:spPr>
          <a:xfrm>
            <a:off x="77925" y="357850"/>
            <a:ext cx="6985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Stock Analysis: Mean, Variance, Skewness, Kurtosis</a:t>
            </a:r>
            <a:endParaRPr sz="2400" dirty="0"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" name="Google Shape;295;p40">
            <a:extLst>
              <a:ext uri="{FF2B5EF4-FFF2-40B4-BE49-F238E27FC236}">
                <a16:creationId xmlns:a16="http://schemas.microsoft.com/office/drawing/2014/main" id="{86A1AAA3-1644-50D2-D7D9-F9E4090FEF1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9;p39">
            <a:extLst>
              <a:ext uri="{FF2B5EF4-FFF2-40B4-BE49-F238E27FC236}">
                <a16:creationId xmlns:a16="http://schemas.microsoft.com/office/drawing/2014/main" id="{C6BE0E40-2CCB-69C2-73D5-BF1B4D7D81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6620" y="271682"/>
            <a:ext cx="6350758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GARCH Series vs Actual Stock Price for NFLX</a:t>
            </a:r>
            <a:endParaRPr dirty="0"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617A7-2A37-C7FF-42E5-877AF144A41B}"/>
              </a:ext>
            </a:extLst>
          </p:cNvPr>
          <p:cNvSpPr txBox="1"/>
          <p:nvPr/>
        </p:nvSpPr>
        <p:spPr>
          <a:xfrm>
            <a:off x="2226365" y="3845092"/>
            <a:ext cx="4691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lt1"/>
                </a:solidFill>
              </a:rPr>
              <a:t>RMSE Value for GARCH Series – 0.0374528707372587</a:t>
            </a:r>
          </a:p>
        </p:txBody>
      </p:sp>
      <p:pic>
        <p:nvPicPr>
          <p:cNvPr id="5" name="Google Shape;295;p40">
            <a:extLst>
              <a:ext uri="{FF2B5EF4-FFF2-40B4-BE49-F238E27FC236}">
                <a16:creationId xmlns:a16="http://schemas.microsoft.com/office/drawing/2014/main" id="{37C45F42-80E5-F0A2-30D8-E5F56DD219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EBC381F-817A-4769-B78D-0FE9A49E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42" y="1221023"/>
            <a:ext cx="7609114" cy="240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26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9;p39">
            <a:extLst>
              <a:ext uri="{FF2B5EF4-FFF2-40B4-BE49-F238E27FC236}">
                <a16:creationId xmlns:a16="http://schemas.microsoft.com/office/drawing/2014/main" id="{C6BE0E40-2CCB-69C2-73D5-BF1B4D7D81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750" y="242900"/>
            <a:ext cx="8073853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Kalman Filter Prediction vs Actual Stock Price for NFLX</a:t>
            </a:r>
            <a:endParaRPr dirty="0"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43C52-E54B-D03F-15E4-F9F433AD530E}"/>
              </a:ext>
            </a:extLst>
          </p:cNvPr>
          <p:cNvSpPr txBox="1"/>
          <p:nvPr/>
        </p:nvSpPr>
        <p:spPr>
          <a:xfrm>
            <a:off x="5390984" y="1327868"/>
            <a:ext cx="3252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RMSE Value for Kalman Filter –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  <a:cs typeface="Arial"/>
              <a:sym typeface="Arial"/>
            </a:endParaRPr>
          </a:p>
          <a:p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$ 13.276310250240796</a:t>
            </a:r>
          </a:p>
        </p:txBody>
      </p:sp>
      <p:pic>
        <p:nvPicPr>
          <p:cNvPr id="6" name="Google Shape;295;p40">
            <a:extLst>
              <a:ext uri="{FF2B5EF4-FFF2-40B4-BE49-F238E27FC236}">
                <a16:creationId xmlns:a16="http://schemas.microsoft.com/office/drawing/2014/main" id="{6E44426D-72C7-6A78-4C66-828E514D70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82F8A4-F184-1140-1018-557FE13FA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32" y="1061357"/>
            <a:ext cx="4636951" cy="369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47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9;p39">
            <a:extLst>
              <a:ext uri="{FF2B5EF4-FFF2-40B4-BE49-F238E27FC236}">
                <a16:creationId xmlns:a16="http://schemas.microsoft.com/office/drawing/2014/main" id="{C6BE0E40-2CCB-69C2-73D5-BF1B4D7D81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750" y="242900"/>
            <a:ext cx="7784426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Comparing the RMSE Values from Different Models</a:t>
            </a:r>
            <a:endParaRPr dirty="0"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4" name="Google Shape;317;p41">
            <a:extLst>
              <a:ext uri="{FF2B5EF4-FFF2-40B4-BE49-F238E27FC236}">
                <a16:creationId xmlns:a16="http://schemas.microsoft.com/office/drawing/2014/main" id="{E0609018-7DAE-16C7-3779-E772D3830A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8139101"/>
              </p:ext>
            </p:extLst>
          </p:nvPr>
        </p:nvGraphicFramePr>
        <p:xfrm>
          <a:off x="1079250" y="1169129"/>
          <a:ext cx="5790678" cy="2525550"/>
        </p:xfrm>
        <a:graphic>
          <a:graphicData uri="http://schemas.openxmlformats.org/drawingml/2006/table">
            <a:tbl>
              <a:tblPr>
                <a:noFill/>
                <a:tableStyleId>{70267B40-5DAB-48D4-A099-E8251226A0EE}</a:tableStyleId>
              </a:tblPr>
              <a:tblGrid>
                <a:gridCol w="3659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09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</a:rPr>
                        <a:t>Models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</a:rPr>
                        <a:t>RMSE Values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Capital Asset Pricing Model</a:t>
                      </a:r>
                      <a:endParaRPr sz="1400" b="0" i="0" u="none" strike="noStrike" cap="none" dirty="0">
                        <a:solidFill>
                          <a:schemeClr val="lt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lt1"/>
                          </a:solidFill>
                        </a:rPr>
                        <a:t>0.02887</a:t>
                      </a:r>
                      <a:endParaRPr b="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lt1"/>
                          </a:solidFill>
                        </a:rPr>
                        <a:t>Augmented Autoregression</a:t>
                      </a:r>
                      <a:endParaRPr b="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lt1"/>
                          </a:solidFill>
                        </a:rPr>
                        <a:t>11.50442</a:t>
                      </a:r>
                      <a:endParaRPr b="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 err="1">
                          <a:solidFill>
                            <a:schemeClr val="lt1"/>
                          </a:solidFill>
                        </a:rPr>
                        <a:t>Fama</a:t>
                      </a:r>
                      <a:r>
                        <a:rPr lang="en-US" b="0" dirty="0">
                          <a:solidFill>
                            <a:schemeClr val="lt1"/>
                          </a:solidFill>
                        </a:rPr>
                        <a:t>-French 3 Factor</a:t>
                      </a:r>
                      <a:endParaRPr b="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lt1"/>
                          </a:solidFill>
                        </a:rPr>
                        <a:t>9.63453</a:t>
                      </a:r>
                      <a:endParaRPr b="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lt1"/>
                          </a:solidFill>
                        </a:rPr>
                        <a:t>PCA</a:t>
                      </a:r>
                      <a:endParaRPr b="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lt1"/>
                          </a:solidFill>
                        </a:rPr>
                        <a:t>11.75821</a:t>
                      </a:r>
                      <a:endParaRPr b="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lt1"/>
                          </a:solidFill>
                        </a:rPr>
                        <a:t>Factor Augmentation</a:t>
                      </a:r>
                      <a:endParaRPr b="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lt1"/>
                          </a:solidFill>
                        </a:rPr>
                        <a:t>9.90311</a:t>
                      </a:r>
                      <a:endParaRPr b="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Google Shape;295;p40">
            <a:extLst>
              <a:ext uri="{FF2B5EF4-FFF2-40B4-BE49-F238E27FC236}">
                <a16:creationId xmlns:a16="http://schemas.microsoft.com/office/drawing/2014/main" id="{8DA08E4A-D4E5-7C66-F31F-BE2EA1D141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041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9;p39">
            <a:extLst>
              <a:ext uri="{FF2B5EF4-FFF2-40B4-BE49-F238E27FC236}">
                <a16:creationId xmlns:a16="http://schemas.microsoft.com/office/drawing/2014/main" id="{C6BE0E40-2CCB-69C2-73D5-BF1B4D7D81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750" y="242900"/>
            <a:ext cx="7784426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Feature Sets for NFLX</a:t>
            </a:r>
            <a:endParaRPr dirty="0"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" name="Google Shape;295;p40">
            <a:extLst>
              <a:ext uri="{FF2B5EF4-FFF2-40B4-BE49-F238E27FC236}">
                <a16:creationId xmlns:a16="http://schemas.microsoft.com/office/drawing/2014/main" id="{8DA08E4A-D4E5-7C66-F31F-BE2EA1D141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180A68-824E-C61A-43FF-2A3B6AE98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736171"/>
              </p:ext>
            </p:extLst>
          </p:nvPr>
        </p:nvGraphicFramePr>
        <p:xfrm>
          <a:off x="892627" y="1014730"/>
          <a:ext cx="6807201" cy="3114040"/>
        </p:xfrm>
        <a:graphic>
          <a:graphicData uri="http://schemas.openxmlformats.org/drawingml/2006/table">
            <a:tbl>
              <a:tblPr firstRow="1" bandRow="1">
                <a:tableStyleId>{70267B40-5DAB-48D4-A099-E8251226A0EE}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39577476"/>
                    </a:ext>
                  </a:extLst>
                </a:gridCol>
                <a:gridCol w="3759201">
                  <a:extLst>
                    <a:ext uri="{9D8B030D-6E8A-4147-A177-3AD203B41FA5}">
                      <a16:colId xmlns:a16="http://schemas.microsoft.com/office/drawing/2014/main" val="2047735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erriweather" panose="00000500000000000000" pitchFamily="2" charset="0"/>
                        </a:rPr>
                        <a:t>Feature-set 1</a:t>
                      </a:r>
                      <a:endParaRPr lang="en-IN" dirty="0">
                        <a:solidFill>
                          <a:schemeClr val="bg1"/>
                        </a:solidFill>
                        <a:latin typeface="Merriweather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erriweather" panose="00000500000000000000" pitchFamily="2" charset="0"/>
                        </a:rPr>
                        <a:t>Typical Price,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erriweather" panose="00000500000000000000" pitchFamily="2" charset="0"/>
                        </a:rPr>
                        <a:t>Typical_Price_Return</a:t>
                      </a:r>
                      <a:endParaRPr lang="en-IN" dirty="0">
                        <a:solidFill>
                          <a:schemeClr val="bg1"/>
                        </a:solidFill>
                        <a:latin typeface="Merriweather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43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Merriweather" panose="00000500000000000000" pitchFamily="2" charset="0"/>
                        </a:rPr>
                        <a:t>Feature-set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Merriweather" panose="00000500000000000000" pitchFamily="2" charset="0"/>
                        </a:rPr>
                        <a:t>Common Transforms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941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Merriweather" panose="00000500000000000000" pitchFamily="2" charset="0"/>
                        </a:rPr>
                        <a:t>Feature-set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Merriweather" panose="00000500000000000000" pitchFamily="2" charset="0"/>
                        </a:rPr>
                        <a:t>Momentum Indicators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638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Merriweather" panose="00000500000000000000" pitchFamily="2" charset="0"/>
                        </a:rPr>
                        <a:t>Feature-set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Merriweather" panose="00000500000000000000" pitchFamily="2" charset="0"/>
                        </a:rPr>
                        <a:t> Trend Indicators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17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Merriweather" panose="00000500000000000000" pitchFamily="2" charset="0"/>
                        </a:rPr>
                        <a:t>Feature-set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Merriweather" panose="00000500000000000000" pitchFamily="2" charset="0"/>
                        </a:rPr>
                        <a:t>Volume Indicator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109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Merriweather" panose="00000500000000000000" pitchFamily="2" charset="0"/>
                        </a:rPr>
                        <a:t>Feature-set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Merriweather" panose="00000500000000000000" pitchFamily="2" charset="0"/>
                        </a:rPr>
                        <a:t>Volatility Indicators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68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erriweather" panose="00000500000000000000" pitchFamily="2" charset="0"/>
                        </a:rPr>
                        <a:t>Feature-set 7</a:t>
                      </a:r>
                      <a:endParaRPr lang="en-IN" dirty="0">
                        <a:solidFill>
                          <a:schemeClr val="bg1"/>
                        </a:solidFill>
                        <a:latin typeface="Merriweather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erriweather" panose="00000500000000000000" pitchFamily="2" charset="0"/>
                        </a:rPr>
                        <a:t>⁠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erriweather" panose="00000500000000000000" pitchFamily="2" charset="0"/>
                        </a:rPr>
                        <a:t>Fama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erriweather" panose="00000500000000000000" pitchFamily="2" charset="0"/>
                        </a:rPr>
                        <a:t>-French 5 Factors Indicators</a:t>
                      </a:r>
                      <a:endParaRPr lang="en-IN" dirty="0">
                        <a:solidFill>
                          <a:schemeClr val="bg1"/>
                        </a:solidFill>
                        <a:latin typeface="Merriweather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91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erriweather" panose="00000500000000000000" pitchFamily="2" charset="0"/>
                        </a:rPr>
                        <a:t>Feature-set 8</a:t>
                      </a:r>
                      <a:endParaRPr lang="en-IN" dirty="0">
                        <a:solidFill>
                          <a:schemeClr val="bg1"/>
                        </a:solidFill>
                        <a:latin typeface="Merriweather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erriweather" panose="00000500000000000000" pitchFamily="2" charset="0"/>
                        </a:rPr>
                        <a:t>Extracting external factors using Fred API</a:t>
                      </a:r>
                      <a:endParaRPr lang="en-IN" dirty="0">
                        <a:solidFill>
                          <a:schemeClr val="bg1"/>
                        </a:solidFill>
                        <a:latin typeface="Merriweather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6620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E16BC0-D730-B6A2-E9AB-DD0F24DC8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49687"/>
              </p:ext>
            </p:extLst>
          </p:nvPr>
        </p:nvGraphicFramePr>
        <p:xfrm>
          <a:off x="892626" y="4130799"/>
          <a:ext cx="6807202" cy="370840"/>
        </p:xfrm>
        <a:graphic>
          <a:graphicData uri="http://schemas.openxmlformats.org/drawingml/2006/table">
            <a:tbl>
              <a:tblPr firstRow="1" bandRow="1">
                <a:tableStyleId>{70267B40-5DAB-48D4-A099-E8251226A0EE}</a:tableStyleId>
              </a:tblPr>
              <a:tblGrid>
                <a:gridCol w="3055260">
                  <a:extLst>
                    <a:ext uri="{9D8B030D-6E8A-4147-A177-3AD203B41FA5}">
                      <a16:colId xmlns:a16="http://schemas.microsoft.com/office/drawing/2014/main" val="2547536030"/>
                    </a:ext>
                  </a:extLst>
                </a:gridCol>
                <a:gridCol w="3751942">
                  <a:extLst>
                    <a:ext uri="{9D8B030D-6E8A-4147-A177-3AD203B41FA5}">
                      <a16:colId xmlns:a16="http://schemas.microsoft.com/office/drawing/2014/main" val="4020646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Merriweather" panose="00000500000000000000" pitchFamily="2" charset="0"/>
                        </a:rPr>
                        <a:t>Feature-set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Merriweather" panose="00000500000000000000" pitchFamily="2" charset="0"/>
                        </a:rPr>
                        <a:t>ADS features</a:t>
                      </a:r>
                      <a:endParaRPr lang="en-IN" dirty="0">
                        <a:latin typeface="Merriweather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330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36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9;p39">
            <a:extLst>
              <a:ext uri="{FF2B5EF4-FFF2-40B4-BE49-F238E27FC236}">
                <a16:creationId xmlns:a16="http://schemas.microsoft.com/office/drawing/2014/main" id="{C6BE0E40-2CCB-69C2-73D5-BF1B4D7D81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750" y="242900"/>
            <a:ext cx="7784426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NFLX vs Competitors</a:t>
            </a:r>
            <a:endParaRPr dirty="0"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" name="Google Shape;295;p40">
            <a:extLst>
              <a:ext uri="{FF2B5EF4-FFF2-40B4-BE49-F238E27FC236}">
                <a16:creationId xmlns:a16="http://schemas.microsoft.com/office/drawing/2014/main" id="{8DA08E4A-D4E5-7C66-F31F-BE2EA1D141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74;p38">
            <a:extLst>
              <a:ext uri="{FF2B5EF4-FFF2-40B4-BE49-F238E27FC236}">
                <a16:creationId xmlns:a16="http://schemas.microsoft.com/office/drawing/2014/main" id="{E0F04945-858B-D8A5-011A-5EC407457B54}"/>
              </a:ext>
            </a:extLst>
          </p:cNvPr>
          <p:cNvSpPr txBox="1"/>
          <p:nvPr/>
        </p:nvSpPr>
        <p:spPr>
          <a:xfrm>
            <a:off x="2055661" y="873599"/>
            <a:ext cx="5382910" cy="3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2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Competitors of Netflix: </a:t>
            </a:r>
            <a:endParaRPr sz="2400" dirty="0">
              <a:solidFill>
                <a:schemeClr val="tx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D72B0"/>
                </a:solidFill>
                <a:latin typeface="Merriweather"/>
                <a:ea typeface="Merriweather"/>
                <a:cs typeface="Merriweather"/>
                <a:sym typeface="Merriweather"/>
              </a:rPr>
              <a:t>A</a:t>
            </a:r>
            <a:r>
              <a:rPr lang="en-US" sz="2400" dirty="0" err="1">
                <a:solidFill>
                  <a:srgbClr val="4D72B0"/>
                </a:solidFill>
                <a:latin typeface="Merriweather"/>
                <a:ea typeface="Merriweather"/>
                <a:cs typeface="Merriweather"/>
                <a:sym typeface="Merriweather"/>
              </a:rPr>
              <a:t>pple</a:t>
            </a:r>
            <a:r>
              <a:rPr lang="en-US" sz="2400" dirty="0">
                <a:solidFill>
                  <a:srgbClr val="4D72B0"/>
                </a:solidFill>
                <a:latin typeface="Merriweather"/>
                <a:ea typeface="Merriweather"/>
                <a:cs typeface="Merriweather"/>
                <a:sym typeface="Merriweather"/>
              </a:rPr>
              <a:t> (AAPL)</a:t>
            </a:r>
            <a:endParaRPr sz="2400" dirty="0">
              <a:solidFill>
                <a:srgbClr val="4D72B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DE9065"/>
                </a:solidFill>
                <a:latin typeface="Merriweather"/>
                <a:ea typeface="Merriweather"/>
                <a:cs typeface="Merriweather"/>
                <a:sym typeface="Merriweather"/>
              </a:rPr>
              <a:t>ROKU</a:t>
            </a:r>
            <a:endParaRPr sz="2400" dirty="0">
              <a:solidFill>
                <a:srgbClr val="DE9065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4A869"/>
                </a:solidFill>
                <a:latin typeface="Merriweather"/>
                <a:ea typeface="Merriweather"/>
                <a:cs typeface="Merriweather"/>
                <a:sym typeface="Merriweather"/>
              </a:rPr>
              <a:t>Paramount (PARA)</a:t>
            </a:r>
            <a:r>
              <a:rPr lang="en" sz="2400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24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C85D61"/>
                </a:solidFill>
                <a:latin typeface="Merriweather"/>
                <a:ea typeface="Merriweather"/>
                <a:cs typeface="Merriweather"/>
                <a:sym typeface="Merriweather"/>
              </a:rPr>
              <a:t>Amazon (AMZN)</a:t>
            </a:r>
            <a:endParaRPr sz="2400" dirty="0">
              <a:solidFill>
                <a:srgbClr val="C85D6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9A816C"/>
                </a:solidFill>
                <a:latin typeface="Merriweather"/>
                <a:ea typeface="Merriweather"/>
                <a:cs typeface="Merriweather"/>
                <a:sym typeface="Merriweather"/>
              </a:rPr>
              <a:t>The Walt Disney Co. (DIS)</a:t>
            </a:r>
            <a:endParaRPr sz="2400" dirty="0">
              <a:solidFill>
                <a:srgbClr val="9A816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" name="Google Shape;280;p38">
            <a:extLst>
              <a:ext uri="{FF2B5EF4-FFF2-40B4-BE49-F238E27FC236}">
                <a16:creationId xmlns:a16="http://schemas.microsoft.com/office/drawing/2014/main" id="{CED5FFEA-166B-2CE0-1305-D8846DEF183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6114" y="3866061"/>
            <a:ext cx="495870" cy="33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1;p38">
            <a:extLst>
              <a:ext uri="{FF2B5EF4-FFF2-40B4-BE49-F238E27FC236}">
                <a16:creationId xmlns:a16="http://schemas.microsoft.com/office/drawing/2014/main" id="{53AC5325-2046-78DB-9503-09D73276B03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689" y="1077952"/>
            <a:ext cx="408168" cy="36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82;p38">
            <a:extLst>
              <a:ext uri="{FF2B5EF4-FFF2-40B4-BE49-F238E27FC236}">
                <a16:creationId xmlns:a16="http://schemas.microsoft.com/office/drawing/2014/main" id="{12D4308D-8A97-2040-112D-27C267D02B3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8599" y="3361828"/>
            <a:ext cx="390899" cy="2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BA12533-7F40-DC8A-5842-AC2DD778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367" y="2244619"/>
            <a:ext cx="472604" cy="14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AE5D7F6-8043-A8E0-BAE2-1E4C41B14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99" y="2751931"/>
            <a:ext cx="406372" cy="31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CC73501-21DC-D7E0-FA41-2908E0303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71" y="1603114"/>
            <a:ext cx="262392" cy="31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90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9;p39">
            <a:extLst>
              <a:ext uri="{FF2B5EF4-FFF2-40B4-BE49-F238E27FC236}">
                <a16:creationId xmlns:a16="http://schemas.microsoft.com/office/drawing/2014/main" id="{C6BE0E40-2CCB-69C2-73D5-BF1B4D7D81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3" y="242900"/>
            <a:ext cx="8802915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Stock Closing Prices &amp; Total Volume NFLX vs Competitors</a:t>
            </a:r>
            <a:endParaRPr dirty="0"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" name="Google Shape;295;p40">
            <a:extLst>
              <a:ext uri="{FF2B5EF4-FFF2-40B4-BE49-F238E27FC236}">
                <a16:creationId xmlns:a16="http://schemas.microsoft.com/office/drawing/2014/main" id="{8DA08E4A-D4E5-7C66-F31F-BE2EA1D141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AE26C0-46D4-34F1-B657-49109E69A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73" y="1093170"/>
            <a:ext cx="4288127" cy="3448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EF6DED-8FCA-3AA1-A199-A26B37A58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849" y="1093170"/>
            <a:ext cx="3635829" cy="344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Thank you for your time and attention 🙂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4058750"/>
            <a:ext cx="666751" cy="666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1098125" y="2366300"/>
            <a:ext cx="425100" cy="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50" y="2325800"/>
            <a:ext cx="8190549" cy="7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7397800" y="2365175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Riya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2246250" y="2325800"/>
            <a:ext cx="13953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Sanidhya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3962550" y="2325800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Soham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5642550" y="2367325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Surya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566250" y="2325800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Vidhi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7088" y="92513"/>
            <a:ext cx="702945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1804650" y="294700"/>
            <a:ext cx="56748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E6081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Who’s Presenting?</a:t>
            </a:r>
            <a:endParaRPr sz="2700" b="1">
              <a:solidFill>
                <a:srgbClr val="E6081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5562-1A3B-F661-98B5-4D1B9D0D5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"/>
            <a:ext cx="9144002" cy="5143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9;p39">
            <a:extLst>
              <a:ext uri="{FF2B5EF4-FFF2-40B4-BE49-F238E27FC236}">
                <a16:creationId xmlns:a16="http://schemas.microsoft.com/office/drawing/2014/main" id="{C6BE0E40-2CCB-69C2-73D5-BF1B4D7D81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750" y="242900"/>
            <a:ext cx="7784426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Models Preferred</a:t>
            </a:r>
            <a:endParaRPr dirty="0"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" name="Google Shape;295;p40">
            <a:extLst>
              <a:ext uri="{FF2B5EF4-FFF2-40B4-BE49-F238E27FC236}">
                <a16:creationId xmlns:a16="http://schemas.microsoft.com/office/drawing/2014/main" id="{8DA08E4A-D4E5-7C66-F31F-BE2EA1D141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ECD2A0-9F13-231F-CD7A-7B1A830A5974}"/>
              </a:ext>
            </a:extLst>
          </p:cNvPr>
          <p:cNvSpPr txBox="1"/>
          <p:nvPr/>
        </p:nvSpPr>
        <p:spPr>
          <a:xfrm>
            <a:off x="602343" y="1103086"/>
            <a:ext cx="51380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Merriweather" panose="00000500000000000000" pitchFamily="2" charset="0"/>
              </a:rPr>
              <a:t>- ⁠Random Forest</a:t>
            </a:r>
          </a:p>
          <a:p>
            <a:r>
              <a:rPr lang="en-IN" sz="2800" dirty="0">
                <a:solidFill>
                  <a:schemeClr val="bg1"/>
                </a:solidFill>
                <a:latin typeface="Merriweather" panose="00000500000000000000" pitchFamily="2" charset="0"/>
              </a:rPr>
              <a:t>- Ridge Regression</a:t>
            </a:r>
          </a:p>
          <a:p>
            <a:r>
              <a:rPr lang="en-IN" sz="2800" dirty="0">
                <a:solidFill>
                  <a:schemeClr val="bg1"/>
                </a:solidFill>
                <a:latin typeface="Merriweather" panose="00000500000000000000" pitchFamily="2" charset="0"/>
              </a:rPr>
              <a:t>- Lasso Regression</a:t>
            </a:r>
          </a:p>
          <a:p>
            <a:r>
              <a:rPr lang="en-IN" sz="2800" dirty="0">
                <a:solidFill>
                  <a:schemeClr val="bg1"/>
                </a:solidFill>
                <a:latin typeface="Merriweather" panose="00000500000000000000" pitchFamily="2" charset="0"/>
              </a:rPr>
              <a:t>- Elastic Net Regression</a:t>
            </a:r>
          </a:p>
          <a:p>
            <a:r>
              <a:rPr lang="en-IN" sz="2800" dirty="0">
                <a:solidFill>
                  <a:schemeClr val="bg1"/>
                </a:solidFill>
                <a:latin typeface="Merriweather" panose="00000500000000000000" pitchFamily="2" charset="0"/>
              </a:rPr>
              <a:t>- ⁠Quantile Regression</a:t>
            </a:r>
          </a:p>
          <a:p>
            <a:r>
              <a:rPr lang="en-IN" sz="2800" dirty="0">
                <a:solidFill>
                  <a:schemeClr val="bg1"/>
                </a:solidFill>
                <a:latin typeface="Merriweather" panose="00000500000000000000" pitchFamily="2" charset="0"/>
              </a:rPr>
              <a:t>- </a:t>
            </a:r>
            <a:r>
              <a:rPr lang="en-IN" sz="2800" dirty="0" err="1">
                <a:solidFill>
                  <a:schemeClr val="bg1"/>
                </a:solidFill>
                <a:latin typeface="Merriweather" panose="00000500000000000000" pitchFamily="2" charset="0"/>
              </a:rPr>
              <a:t>XGBoost</a:t>
            </a:r>
            <a:endParaRPr lang="en-IN" sz="2800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4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9;p39">
            <a:extLst>
              <a:ext uri="{FF2B5EF4-FFF2-40B4-BE49-F238E27FC236}">
                <a16:creationId xmlns:a16="http://schemas.microsoft.com/office/drawing/2014/main" id="{C6BE0E40-2CCB-69C2-73D5-BF1B4D7D81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3" y="242900"/>
            <a:ext cx="8802915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  Feature Importance in Ridge and Lasso Regression </a:t>
            </a:r>
            <a:endParaRPr dirty="0"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" name="Google Shape;295;p40">
            <a:extLst>
              <a:ext uri="{FF2B5EF4-FFF2-40B4-BE49-F238E27FC236}">
                <a16:creationId xmlns:a16="http://schemas.microsoft.com/office/drawing/2014/main" id="{8DA08E4A-D4E5-7C66-F31F-BE2EA1D141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A87A83-923F-DE1E-9409-1F8DF63A4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25" y="880415"/>
            <a:ext cx="4003845" cy="3037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1B3D17-5BA4-6738-884E-33545E3E4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174" y="880415"/>
            <a:ext cx="4003846" cy="30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9;p39">
            <a:extLst>
              <a:ext uri="{FF2B5EF4-FFF2-40B4-BE49-F238E27FC236}">
                <a16:creationId xmlns:a16="http://schemas.microsoft.com/office/drawing/2014/main" id="{C6BE0E40-2CCB-69C2-73D5-BF1B4D7D81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092" y="218407"/>
            <a:ext cx="8482694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Trading Function</a:t>
            </a:r>
            <a:endParaRPr dirty="0"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" name="Google Shape;295;p40">
            <a:extLst>
              <a:ext uri="{FF2B5EF4-FFF2-40B4-BE49-F238E27FC236}">
                <a16:creationId xmlns:a16="http://schemas.microsoft.com/office/drawing/2014/main" id="{8DA08E4A-D4E5-7C66-F31F-BE2EA1D141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D4864-1DAE-847E-9643-BA3D12974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07" y="1004236"/>
            <a:ext cx="7176407" cy="36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96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 thruBlk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Thank you for your time and attention 🙂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24" name="Google Shape;3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4058750"/>
            <a:ext cx="666751" cy="66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3050"/>
            <a:ext cx="9144000" cy="52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2"/>
          <p:cNvSpPr txBox="1"/>
          <p:nvPr/>
        </p:nvSpPr>
        <p:spPr>
          <a:xfrm>
            <a:off x="1098125" y="2366300"/>
            <a:ext cx="425100" cy="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27" name="Google Shape;32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250" y="2325800"/>
            <a:ext cx="8190549" cy="7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2"/>
          <p:cNvSpPr txBox="1"/>
          <p:nvPr/>
        </p:nvSpPr>
        <p:spPr>
          <a:xfrm>
            <a:off x="7397800" y="2365175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Riya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9" name="Google Shape;329;p42"/>
          <p:cNvSpPr txBox="1"/>
          <p:nvPr/>
        </p:nvSpPr>
        <p:spPr>
          <a:xfrm>
            <a:off x="2246250" y="2325800"/>
            <a:ext cx="13953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Vidhi</a:t>
            </a:r>
            <a:r>
              <a:rPr lang="en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30" name="Google Shape;330;p42"/>
          <p:cNvSpPr txBox="1"/>
          <p:nvPr/>
        </p:nvSpPr>
        <p:spPr>
          <a:xfrm>
            <a:off x="3962550" y="2325800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Soham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31" name="Google Shape;331;p42"/>
          <p:cNvSpPr txBox="1"/>
          <p:nvPr/>
        </p:nvSpPr>
        <p:spPr>
          <a:xfrm>
            <a:off x="5642550" y="2367325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Sanidhya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32" name="Google Shape;332;p42"/>
          <p:cNvSpPr txBox="1"/>
          <p:nvPr/>
        </p:nvSpPr>
        <p:spPr>
          <a:xfrm>
            <a:off x="566250" y="2325800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Surya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33" name="Google Shape;33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7088" y="92513"/>
            <a:ext cx="702945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2"/>
          <p:cNvSpPr txBox="1"/>
          <p:nvPr/>
        </p:nvSpPr>
        <p:spPr>
          <a:xfrm>
            <a:off x="1804650" y="294700"/>
            <a:ext cx="56748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E6081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Who’s Presenting?</a:t>
            </a:r>
            <a:endParaRPr sz="2700" b="1">
              <a:solidFill>
                <a:srgbClr val="E6081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335" name="Google Shape;33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6725" y="3083975"/>
            <a:ext cx="3630176" cy="197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-49600"/>
            <a:ext cx="9144000" cy="519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FB76D3B3-4330-3AE5-4ADF-AF2E72F33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>
            <a:extLst>
              <a:ext uri="{FF2B5EF4-FFF2-40B4-BE49-F238E27FC236}">
                <a16:creationId xmlns:a16="http://schemas.microsoft.com/office/drawing/2014/main" id="{8028C82D-3B5D-B1FF-E3C3-6F5D5E16C4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Netflix: Business Overview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31">
            <a:extLst>
              <a:ext uri="{FF2B5EF4-FFF2-40B4-BE49-F238E27FC236}">
                <a16:creationId xmlns:a16="http://schemas.microsoft.com/office/drawing/2014/main" id="{9DC40128-87FE-6D57-1515-97983D9FED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This presentation provides an overview of Netflix's business, including its services, major business lines, profit engine, business outlook, and stock price analysis.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9" name="Google Shape;209;p31">
            <a:extLst>
              <a:ext uri="{FF2B5EF4-FFF2-40B4-BE49-F238E27FC236}">
                <a16:creationId xmlns:a16="http://schemas.microsoft.com/office/drawing/2014/main" id="{A5B340F0-5053-428B-A14A-BB366BA4A8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ED13AD-D2DF-59AC-93D8-32DB7993D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Known for its subscription-based streaming service offering a vast library of films and television series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Netflix: A Leader in Entertainment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Netflix, Inc. is a prominent player in the global entertainment industry</a:t>
            </a:r>
            <a:endParaRPr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" name="Google Shape;217;p32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Includes both licensed content and original productions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35" r="16635"/>
          <a:stretch/>
        </p:blipFill>
        <p:spPr>
          <a:xfrm>
            <a:off x="0" y="0"/>
            <a:ext cx="3432300" cy="5143500"/>
          </a:xfrm>
          <a:prstGeom prst="roundRect">
            <a:avLst>
              <a:gd name="adj" fmla="val 16667"/>
            </a:avLst>
          </a:prstGeom>
          <a:effectLst/>
        </p:spPr>
      </p:pic>
      <p:sp>
        <p:nvSpPr>
          <p:cNvPr id="224" name="Google Shape;224;p33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6E4E1"/>
              </a:buClr>
              <a:buSzPts val="1300"/>
              <a:buFont typeface="Merriweather"/>
              <a:buChar char="●"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Netflix provides a streaming service that allows its subscribers to watch a wide variety of award-winning TV shows, movies, documentaries, and more!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6E4E1"/>
              </a:buClr>
              <a:buSzPts val="1300"/>
              <a:buFont typeface="Merriweather"/>
              <a:buChar char="●"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Available on thousands of internet-connected devices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6E4E1"/>
              </a:buClr>
              <a:buSzPts val="1300"/>
              <a:buFont typeface="Merriweather"/>
              <a:buChar char="●"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No commercials and flat monthly fee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Netflix's Services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4275" y="1206525"/>
            <a:ext cx="1218725" cy="3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35" r="16635"/>
          <a:stretch/>
        </p:blipFill>
        <p:spPr>
          <a:xfrm>
            <a:off x="5711663" y="10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233" name="Google Shape;233;p34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Profit Engine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34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The streaming segment, particularly the international streaming service, is Netflix's profit engine. 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5" name="Google Shape;235;p34"/>
          <p:cNvSpPr txBox="1">
            <a:spLocks noGrp="1"/>
          </p:cNvSpPr>
          <p:nvPr>
            <p:ph type="subTitle" idx="3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Netflix's global subscribers now exceed U.S. numbers, driven by expansion to 190+ countries and localized content.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6" name="Google Shape;236;p34"/>
          <p:cNvSpPr txBox="1">
            <a:spLocks noGrp="1"/>
          </p:cNvSpPr>
          <p:nvPr>
            <p:ph type="subTitle" idx="4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Investment in original content boosts subscriber growth and retention, cementing Netflix's streaming leadership.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5356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Competition Intensifies: </a:t>
            </a:r>
            <a:endParaRPr b="1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14300" lvl="0" indent="-120650" algn="l" rtl="0">
              <a:spcBef>
                <a:spcPts val="1200"/>
              </a:spcBef>
              <a:spcAft>
                <a:spcPts val="0"/>
              </a:spcAft>
              <a:buClr>
                <a:srgbClr val="E6E4E1"/>
              </a:buClr>
              <a:buSzPts val="1000"/>
              <a:buFont typeface="Merriweather"/>
              <a:buChar char="●"/>
            </a:pPr>
            <a:r>
              <a:rPr lang="en" sz="100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New entrants like Disney+, Amazon, Apple TV+ </a:t>
            </a:r>
            <a:endParaRPr sz="100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14300" lvl="0" indent="-120650" algn="l" rtl="0">
              <a:spcBef>
                <a:spcPts val="0"/>
              </a:spcBef>
              <a:spcAft>
                <a:spcPts val="0"/>
              </a:spcAft>
              <a:buClr>
                <a:srgbClr val="E6E4E1"/>
              </a:buClr>
              <a:buSzPts val="1000"/>
              <a:buFont typeface="Merriweather"/>
              <a:buChar char="●"/>
            </a:pPr>
            <a:r>
              <a:rPr lang="en" sz="100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Potential impact on subscriber growth and content costs.</a:t>
            </a:r>
            <a:endParaRPr sz="100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3" name="Google Shape;243;p3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Content Investment: </a:t>
            </a:r>
            <a:endParaRPr b="1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14300" lvl="0" indent="-120650" algn="l" rtl="0">
              <a:spcBef>
                <a:spcPts val="1200"/>
              </a:spcBef>
              <a:spcAft>
                <a:spcPts val="0"/>
              </a:spcAft>
              <a:buClr>
                <a:srgbClr val="E6E4E1"/>
              </a:buClr>
              <a:buSzPts val="1000"/>
              <a:buFont typeface="Merriweather"/>
              <a:buChar char="●"/>
            </a:pPr>
            <a:r>
              <a:rPr lang="en" sz="100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Focus on investing in original content</a:t>
            </a:r>
            <a:endParaRPr sz="100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14300" lvl="0" indent="-120650" algn="l" rtl="0">
              <a:spcBef>
                <a:spcPts val="0"/>
              </a:spcBef>
              <a:spcAft>
                <a:spcPts val="0"/>
              </a:spcAft>
              <a:buClr>
                <a:srgbClr val="E6E4E1"/>
              </a:buClr>
              <a:buSzPts val="1000"/>
              <a:buFont typeface="Merriweather"/>
              <a:buChar char="●"/>
            </a:pPr>
            <a:r>
              <a:rPr lang="en" sz="100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High expenses with continuous capital requirements.</a:t>
            </a:r>
            <a:endParaRPr sz="100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3"/>
          </p:nvPr>
        </p:nvSpPr>
        <p:spPr>
          <a:xfrm>
            <a:off x="6146625" y="1323300"/>
            <a:ext cx="24336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Market Saturation: </a:t>
            </a:r>
            <a:endParaRPr b="1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14300" lvl="0" indent="-120650" algn="l" rtl="0">
              <a:spcBef>
                <a:spcPts val="1200"/>
              </a:spcBef>
              <a:spcAft>
                <a:spcPts val="0"/>
              </a:spcAft>
              <a:buClr>
                <a:srgbClr val="E6E4E1"/>
              </a:buClr>
              <a:buSzPts val="1000"/>
              <a:buFont typeface="Merriweather"/>
              <a:buChar char="●"/>
            </a:pPr>
            <a:r>
              <a:rPr lang="en" sz="100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Slowed subscriber growth</a:t>
            </a:r>
            <a:endParaRPr sz="100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14300" lvl="0" indent="-120650" algn="l" rtl="0">
              <a:spcBef>
                <a:spcPts val="0"/>
              </a:spcBef>
              <a:spcAft>
                <a:spcPts val="0"/>
              </a:spcAft>
              <a:buClr>
                <a:srgbClr val="E6E4E1"/>
              </a:buClr>
              <a:buSzPts val="1000"/>
              <a:buFont typeface="Merriweather"/>
              <a:buChar char="●"/>
            </a:pPr>
            <a:r>
              <a:rPr lang="en" sz="100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International markets become essential for future expansion</a:t>
            </a:r>
            <a:endParaRPr sz="100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5" name="Google Shape;245;p35"/>
          <p:cNvSpPr txBox="1">
            <a:spLocks noGrp="1"/>
          </p:cNvSpPr>
          <p:nvPr>
            <p:ph type="subTitle" idx="4"/>
          </p:nvPr>
        </p:nvSpPr>
        <p:spPr>
          <a:xfrm>
            <a:off x="6108300" y="3096425"/>
            <a:ext cx="28497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Regulatory and Economic Factors: </a:t>
            </a:r>
            <a:endParaRPr b="1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50" lvl="0" indent="-120650" algn="l" rtl="0">
              <a:spcBef>
                <a:spcPts val="1200"/>
              </a:spcBef>
              <a:spcAft>
                <a:spcPts val="0"/>
              </a:spcAft>
              <a:buClr>
                <a:srgbClr val="E6E4E1"/>
              </a:buClr>
              <a:buSzPts val="1000"/>
              <a:buFont typeface="Merriweather"/>
              <a:buChar char="●"/>
            </a:pPr>
            <a:r>
              <a:rPr lang="en" sz="100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Consideration of regulations and economic conditions</a:t>
            </a:r>
            <a:endParaRPr sz="100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Business Outlook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35" r="16635"/>
          <a:stretch/>
        </p:blipFill>
        <p:spPr>
          <a:xfrm>
            <a:off x="0" y="10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257" name="Google Shape;257;p36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6E4E1"/>
              </a:buClr>
              <a:buSzPts val="1300"/>
              <a:buFont typeface="Merriweather"/>
              <a:buChar char="●"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Strong brand, extensive content library, and global reach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E6E4E1"/>
              </a:buClr>
              <a:buSzPts val="1300"/>
              <a:buFont typeface="Merriweather"/>
              <a:buChar char="●"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Adaptation to changing consumer preferences and technological advancements is key to sustaining growth and profitability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Netflix's Position for the Future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432175" y="242900"/>
            <a:ext cx="7871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Netflix’s Stock Price History - Jan 1, 2020 to Jan 31, 2024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32" y="922650"/>
            <a:ext cx="4645643" cy="38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 txBox="1"/>
          <p:nvPr/>
        </p:nvSpPr>
        <p:spPr>
          <a:xfrm>
            <a:off x="4942075" y="1659900"/>
            <a:ext cx="3739800" cy="18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This visualization captures the stock's open, close, high, low, and volume, offering a detailed glimpse into the market's response to company milestones, global events, and industry trends.</a:t>
            </a:r>
            <a:endParaRPr sz="18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2200" y="3394324"/>
            <a:ext cx="2381085" cy="36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desAI Regular - v1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7d916ae-3a92-40ab-a6fc-440384c9e1f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31F88365933E46B24CDAA9D2BF2BBB" ma:contentTypeVersion="8" ma:contentTypeDescription="Create a new document." ma:contentTypeScope="" ma:versionID="cfd2a1762cd86c6e6eb982a01270d39c">
  <xsd:schema xmlns:xsd="http://www.w3.org/2001/XMLSchema" xmlns:xs="http://www.w3.org/2001/XMLSchema" xmlns:p="http://schemas.microsoft.com/office/2006/metadata/properties" xmlns:ns3="9f17df0f-7239-4291-9da6-0f4263fa0d1d" xmlns:ns4="a7d916ae-3a92-40ab-a6fc-440384c9e1fd" targetNamespace="http://schemas.microsoft.com/office/2006/metadata/properties" ma:root="true" ma:fieldsID="86dc9e34d1fbdf716252a6de7ec047ca" ns3:_="" ns4:_="">
    <xsd:import namespace="9f17df0f-7239-4291-9da6-0f4263fa0d1d"/>
    <xsd:import namespace="a7d916ae-3a92-40ab-a6fc-440384c9e1f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SearchProperties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17df0f-7239-4291-9da6-0f4263fa0d1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d916ae-3a92-40ab-a6fc-440384c9e1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3D085B-8EFF-45CF-8215-1C48AC7E0822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a7d916ae-3a92-40ab-a6fc-440384c9e1fd"/>
    <ds:schemaRef ds:uri="9f17df0f-7239-4291-9da6-0f4263fa0d1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F0EBC6A-4400-471A-82FA-8460024486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17df0f-7239-4291-9da6-0f4263fa0d1d"/>
    <ds:schemaRef ds:uri="a7d916ae-3a92-40ab-a6fc-440384c9e1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21595D-88B8-40C2-8E9B-A550E22ED2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738</Words>
  <Application>Microsoft Macintosh PowerPoint</Application>
  <PresentationFormat>On-screen Show (16:9)</PresentationFormat>
  <Paragraphs>177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Merriweather</vt:lpstr>
      <vt:lpstr>Oswald</vt:lpstr>
      <vt:lpstr>Montserrat</vt:lpstr>
      <vt:lpstr>Space Grotesk</vt:lpstr>
      <vt:lpstr>Calibri</vt:lpstr>
      <vt:lpstr>Inter Medium</vt:lpstr>
      <vt:lpstr>Libre Baskerville</vt:lpstr>
      <vt:lpstr>Lato Light</vt:lpstr>
      <vt:lpstr>Poppins</vt:lpstr>
      <vt:lpstr>Open Sans Medium</vt:lpstr>
      <vt:lpstr>Arial</vt:lpstr>
      <vt:lpstr>SlidesAI Regular - v1</vt:lpstr>
      <vt:lpstr>Netflix: Business Overview</vt:lpstr>
      <vt:lpstr>Thank you for your time and attention 🙂</vt:lpstr>
      <vt:lpstr>Netflix: Business Overview</vt:lpstr>
      <vt:lpstr>Netflix: A Leader in Entertainment</vt:lpstr>
      <vt:lpstr>Netflix's Services</vt:lpstr>
      <vt:lpstr>Profit Engine</vt:lpstr>
      <vt:lpstr>Business Outlook</vt:lpstr>
      <vt:lpstr>Netflix's Position for the Future</vt:lpstr>
      <vt:lpstr>Netflix’s Stock Price History - Jan 1, 2020 to Jan 31, 2024</vt:lpstr>
      <vt:lpstr>Competitor’s Stock Price History - Jan 1, 2020 to Jan 31, 2024</vt:lpstr>
      <vt:lpstr>Kernel Density Estimation of Netflix Adjusted Close</vt:lpstr>
      <vt:lpstr>Netflix Competitor’s Kernel Density Estimation of Adjusted Close</vt:lpstr>
      <vt:lpstr>Thank you for your time and attention 🙂</vt:lpstr>
      <vt:lpstr>GARCH Series vs Actual Stock Price for NFLX</vt:lpstr>
      <vt:lpstr>Kalman Filter Prediction vs Actual Stock Price for NFLX</vt:lpstr>
      <vt:lpstr>Comparing the RMSE Values from Different Models</vt:lpstr>
      <vt:lpstr>Feature Sets for NFLX</vt:lpstr>
      <vt:lpstr>NFLX vs Competitors</vt:lpstr>
      <vt:lpstr>Stock Closing Prices &amp; Total Volume NFLX vs Competitors</vt:lpstr>
      <vt:lpstr>Models Preferred</vt:lpstr>
      <vt:lpstr>  Feature Importance in Ridge and Lasso Regression </vt:lpstr>
      <vt:lpstr>Trading Function</vt:lpstr>
      <vt:lpstr>Thank you for your time and attention 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Netflix: Business Overview</dc:title>
  <dc:creator>Mr. Singh</dc:creator>
  <cp:lastModifiedBy>Soham Ramesh Deshpande</cp:lastModifiedBy>
  <cp:revision>13</cp:revision>
  <dcterms:modified xsi:type="dcterms:W3CDTF">2024-04-20T02:13:49Z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0x010100D031F88365933E46B24CDAA9D2BF2BBB</vt:lpwstr>
  </property>
</Properties>
</file>